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8" r:id="rId1"/>
  </p:sldMasterIdLst>
  <p:notesMasterIdLst>
    <p:notesMasterId r:id="rId19"/>
  </p:notesMasterIdLst>
  <p:sldIdLst>
    <p:sldId id="256" r:id="rId2"/>
    <p:sldId id="258" r:id="rId3"/>
    <p:sldId id="261" r:id="rId4"/>
    <p:sldId id="262" r:id="rId5"/>
    <p:sldId id="260" r:id="rId6"/>
    <p:sldId id="263" r:id="rId7"/>
    <p:sldId id="264" r:id="rId8"/>
    <p:sldId id="265" r:id="rId9"/>
    <p:sldId id="266" r:id="rId10"/>
    <p:sldId id="269" r:id="rId11"/>
    <p:sldId id="268" r:id="rId12"/>
    <p:sldId id="273" r:id="rId13"/>
    <p:sldId id="267" r:id="rId14"/>
    <p:sldId id="270" r:id="rId15"/>
    <p:sldId id="272" r:id="rId16"/>
    <p:sldId id="274" r:id="rId17"/>
    <p:sldId id="27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82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7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07BA4B-0FC2-4530-AABC-693F2FD9E0E1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02B905-E291-4397-B8CB-53A0D0F5BE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855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2B905-E291-4397-B8CB-53A0D0F5BEF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421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2B905-E291-4397-B8CB-53A0D0F5BEF2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350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06705228-46EB-43AA-BC3F-010A3EE40C80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E18C8354-0FA9-4A39-9B9A-A239330B76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967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05228-46EB-43AA-BC3F-010A3EE40C80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8354-0FA9-4A39-9B9A-A239330B76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453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6705228-46EB-43AA-BC3F-010A3EE40C80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18C8354-0FA9-4A39-9B9A-A239330B76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594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6705228-46EB-43AA-BC3F-010A3EE40C80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18C8354-0FA9-4A39-9B9A-A239330B760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97084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6705228-46EB-43AA-BC3F-010A3EE40C80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18C8354-0FA9-4A39-9B9A-A239330B76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714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05228-46EB-43AA-BC3F-010A3EE40C80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8354-0FA9-4A39-9B9A-A239330B76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761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05228-46EB-43AA-BC3F-010A3EE40C80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8354-0FA9-4A39-9B9A-A239330B76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210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05228-46EB-43AA-BC3F-010A3EE40C80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8354-0FA9-4A39-9B9A-A239330B76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827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6705228-46EB-43AA-BC3F-010A3EE40C80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18C8354-0FA9-4A39-9B9A-A239330B76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458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05228-46EB-43AA-BC3F-010A3EE40C80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8354-0FA9-4A39-9B9A-A239330B76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420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6705228-46EB-43AA-BC3F-010A3EE40C80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18C8354-0FA9-4A39-9B9A-A239330B76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299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05228-46EB-43AA-BC3F-010A3EE40C80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8354-0FA9-4A39-9B9A-A239330B76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84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05228-46EB-43AA-BC3F-010A3EE40C80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8354-0FA9-4A39-9B9A-A239330B76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411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05228-46EB-43AA-BC3F-010A3EE40C80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8354-0FA9-4A39-9B9A-A239330B76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38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05228-46EB-43AA-BC3F-010A3EE40C80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8354-0FA9-4A39-9B9A-A239330B76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296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05228-46EB-43AA-BC3F-010A3EE40C80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8354-0FA9-4A39-9B9A-A239330B76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274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05228-46EB-43AA-BC3F-010A3EE40C80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8354-0FA9-4A39-9B9A-A239330B76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175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05228-46EB-43AA-BC3F-010A3EE40C80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8C8354-0FA9-4A39-9B9A-A239330B76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2810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3" r:id="rId15"/>
    <p:sldLayoutId id="2147483874" r:id="rId16"/>
    <p:sldLayoutId id="2147483875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cpk.msu.ru/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576" y="1111729"/>
            <a:ext cx="9144000" cy="344049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Кафедра русского языка для учащихся филологического факультета МГУ имени </a:t>
            </a:r>
            <a:r>
              <a:rPr lang="ru-RU" dirty="0" err="1" smtClean="0"/>
              <a:t>М.В.Ломоносова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18707" y="4562855"/>
            <a:ext cx="11015329" cy="1461126"/>
          </a:xfrm>
        </p:spPr>
        <p:txBody>
          <a:bodyPr>
            <a:normAutofit fontScale="92500"/>
          </a:bodyPr>
          <a:lstStyle/>
          <a:p>
            <a:endParaRPr lang="ru-RU" dirty="0" smtClean="0"/>
          </a:p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Заведующая кафедрой — доктор педагогических наук, доцент</a:t>
            </a:r>
          </a:p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Лидия Васильевна Красильникова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420" y="562349"/>
            <a:ext cx="1667346" cy="16492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5236" y="2211572"/>
            <a:ext cx="1499714" cy="157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3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42661" y="660070"/>
            <a:ext cx="81658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Ежегодно магистранты участвуют в международных конференциях, олимпиадах и фестивалях науки.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4353" y="2473455"/>
            <a:ext cx="5603358" cy="40549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539" y="287078"/>
            <a:ext cx="2502194" cy="24667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218" y="2333799"/>
            <a:ext cx="5108456" cy="427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94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6055" y="1626456"/>
            <a:ext cx="8261498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В конце обучения магистранты проходят</a:t>
            </a:r>
          </a:p>
          <a:p>
            <a:r>
              <a:rPr lang="ru-RU" sz="2400" dirty="0" smtClean="0"/>
              <a:t>ПЕДАГОГИЧЕСКУЮ ПРАКТИКУ –</a:t>
            </a:r>
          </a:p>
          <a:p>
            <a:endParaRPr lang="ru-RU" sz="2800" dirty="0" smtClean="0"/>
          </a:p>
          <a:p>
            <a:r>
              <a:rPr lang="ru-RU" sz="2400" dirty="0" smtClean="0"/>
              <a:t>проводят самостоятельные занятия</a:t>
            </a:r>
          </a:p>
          <a:p>
            <a:r>
              <a:rPr lang="ru-RU" sz="2400" dirty="0" smtClean="0"/>
              <a:t>по русскому языку в аудитории</a:t>
            </a:r>
          </a:p>
          <a:p>
            <a:r>
              <a:rPr lang="ru-RU" sz="2400" dirty="0" smtClean="0"/>
              <a:t>иностранных учащихся.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3377" y="0"/>
            <a:ext cx="4828623" cy="39570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9748" y="3957002"/>
            <a:ext cx="3043094" cy="28903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53213" y="3419042"/>
            <a:ext cx="2608416" cy="343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6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3534" y="552433"/>
            <a:ext cx="8197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На практических занятиях магистранты выполняют интересные творческие задания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18977" y="5763422"/>
            <a:ext cx="115894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Итоговые творческие задания в рамках курсов «Язык русских писателей рубежа XIX – XX» (курс по выбору) и «Анализ художественного текста. Лингвистический и </a:t>
            </a:r>
            <a:r>
              <a:rPr lang="ru-RU" sz="2000" dirty="0" err="1" smtClean="0"/>
              <a:t>культуроведческий</a:t>
            </a:r>
            <a:r>
              <a:rPr lang="ru-RU" sz="2000" dirty="0" smtClean="0"/>
              <a:t> аспекты» (преподаватель </a:t>
            </a:r>
            <a:r>
              <a:rPr lang="ru-RU" sz="2000" b="1" dirty="0" smtClean="0"/>
              <a:t>А.Г. Лилеева</a:t>
            </a:r>
            <a:r>
              <a:rPr lang="ru-RU" sz="2000" dirty="0" smtClean="0"/>
              <a:t>)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120" y="1575276"/>
            <a:ext cx="4475199" cy="38044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4487" y="1416534"/>
            <a:ext cx="4168291" cy="30425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8633" y="3154745"/>
            <a:ext cx="5047422" cy="26086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2262" y="1215889"/>
            <a:ext cx="2516203" cy="178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2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182" y="1403499"/>
            <a:ext cx="113449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В конце 2-го года обучения магистранты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/>
              <a:t>сдают государственный экзамен</a:t>
            </a:r>
          </a:p>
          <a:p>
            <a:r>
              <a:rPr lang="ru-RU" sz="2800" dirty="0"/>
              <a:t> </a:t>
            </a:r>
            <a:r>
              <a:rPr lang="ru-RU" sz="2800" dirty="0" smtClean="0"/>
              <a:t>  по русскому языку (устно)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/>
              <a:t>защищают магистерскую диссертацию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3395" y="1019545"/>
            <a:ext cx="3717851" cy="53770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1" y="3897729"/>
            <a:ext cx="7464782" cy="282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0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4159" y="702469"/>
            <a:ext cx="11947450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                                                          Аспирантура (3 года)</a:t>
            </a:r>
          </a:p>
          <a:p>
            <a:endParaRPr lang="ru-RU" dirty="0" smtClean="0"/>
          </a:p>
          <a:p>
            <a:r>
              <a:rPr lang="ru-RU" sz="2400" dirty="0" smtClean="0"/>
              <a:t>В секторе обучаются иностранные аспиранты филологического факультета – </a:t>
            </a:r>
            <a:r>
              <a:rPr lang="ru-RU" sz="2400" b="1" dirty="0" smtClean="0"/>
              <a:t>литературоведы</a:t>
            </a:r>
            <a:r>
              <a:rPr lang="ru-RU" sz="2400" dirty="0" smtClean="0"/>
              <a:t> и </a:t>
            </a:r>
            <a:r>
              <a:rPr lang="ru-RU" sz="2400" b="1" dirty="0" smtClean="0"/>
              <a:t>лингвисты</a:t>
            </a:r>
            <a:r>
              <a:rPr lang="ru-RU" sz="2400" dirty="0" smtClean="0"/>
              <a:t>, выпускники российских и зарубежных университетов, а также </a:t>
            </a:r>
            <a:r>
              <a:rPr lang="ru-RU" sz="2400" b="1" dirty="0" smtClean="0"/>
              <a:t>преподаватели-русисты</a:t>
            </a:r>
            <a:r>
              <a:rPr lang="ru-RU" sz="2400" dirty="0" smtClean="0"/>
              <a:t> зарубежных университетов.</a:t>
            </a:r>
          </a:p>
          <a:p>
            <a:endParaRPr lang="ru-RU" dirty="0" smtClean="0"/>
          </a:p>
          <a:p>
            <a:r>
              <a:rPr lang="ru-RU" sz="2400" dirty="0" smtClean="0"/>
              <a:t>Практические занятия по различным аспектам русского языка проводят </a:t>
            </a:r>
            <a:r>
              <a:rPr lang="ru-RU" sz="2400" b="1" dirty="0" smtClean="0"/>
              <a:t>ведущие преподаватели кафедры</a:t>
            </a:r>
            <a:r>
              <a:rPr lang="ru-RU" sz="2400" dirty="0" smtClean="0"/>
              <a:t>, кандидаты и доктора наук.</a:t>
            </a:r>
          </a:p>
          <a:p>
            <a:r>
              <a:rPr lang="ru-RU" sz="2400" dirty="0" smtClean="0"/>
              <a:t>Аспиранты имеют уникальную возможность заниматься русским языком по специально разработанным учебным пособиям с </a:t>
            </a:r>
            <a:r>
              <a:rPr lang="ru-RU" sz="2400" b="1" dirty="0" smtClean="0"/>
              <a:t>авторами</a:t>
            </a:r>
            <a:r>
              <a:rPr lang="ru-RU" sz="2400" dirty="0" smtClean="0"/>
              <a:t> этих пособий. </a:t>
            </a:r>
          </a:p>
          <a:p>
            <a:endParaRPr lang="ru-RU" sz="2400" dirty="0"/>
          </a:p>
          <a:p>
            <a:r>
              <a:rPr lang="ru-RU" sz="2400" dirty="0" smtClean="0"/>
              <a:t>Особое внимание на практических занятиях уделяется языку специальности, развитию навыков профессиональной речи (как устной, так и письменной).</a:t>
            </a:r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193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241" y="1639495"/>
            <a:ext cx="2695575" cy="36906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256" y="810156"/>
            <a:ext cx="2639975" cy="36854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1064" y="225366"/>
            <a:ext cx="2741943" cy="368540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840" y="810156"/>
            <a:ext cx="2603184" cy="36854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8966" y="3910772"/>
            <a:ext cx="2886076" cy="29153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6764" y="2713384"/>
            <a:ext cx="2910348" cy="41446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8250" y="3328394"/>
            <a:ext cx="2643797" cy="351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5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" t="14084" r="-436" b="8823"/>
          <a:stretch/>
        </p:blipFill>
        <p:spPr>
          <a:xfrm>
            <a:off x="257508" y="180752"/>
            <a:ext cx="11698084" cy="55289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63925" y="5932968"/>
            <a:ext cx="5156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Учиться – это интересно!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98862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4279" y="2030817"/>
            <a:ext cx="1064319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Более подробная информация о программе обучения, учебниках и учебных пособиях, преподавателях можно узнать на сайте кафедры</a:t>
            </a:r>
          </a:p>
          <a:p>
            <a:endParaRPr lang="ru-RU" sz="2800" dirty="0"/>
          </a:p>
          <a:p>
            <a:r>
              <a:rPr lang="ru-RU" sz="4000" b="1" dirty="0" smtClean="0"/>
              <a:t>               </a:t>
            </a:r>
            <a:r>
              <a:rPr lang="en-US" sz="4000" b="1" dirty="0" smtClean="0"/>
              <a:t>http://rkiff.philol.msu.ru/</a:t>
            </a:r>
            <a:endParaRPr lang="ru-RU" sz="4000" b="1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771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6">
                <a:lumMod val="50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7239" y="2677656"/>
            <a:ext cx="8628415" cy="40490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0754" y="0"/>
            <a:ext cx="116213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Ежегодно на кафедре обучается более 200 иностранных студентов, магистрантов, аспирантов и стажеров по специальности «русский язык» и «литература».</a:t>
            </a:r>
          </a:p>
          <a:p>
            <a:endParaRPr lang="ru-RU" sz="2400" dirty="0" smtClean="0"/>
          </a:p>
          <a:p>
            <a:r>
              <a:rPr lang="ru-RU" sz="2400" dirty="0" smtClean="0"/>
              <a:t>Сегодня на кафедре успешно проходят подготовку по русскому языку учащиеся из Китая, Южной Кореи, Японии, Тайваня, Ирана, Турции, </a:t>
            </a:r>
            <a:r>
              <a:rPr lang="ru-RU" sz="2400" dirty="0" err="1" smtClean="0"/>
              <a:t>Сша</a:t>
            </a:r>
            <a:r>
              <a:rPr lang="ru-RU" sz="2400" dirty="0" smtClean="0"/>
              <a:t>, Швеции, Испании, Италии, Бельгии, Дании и других стран.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8140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8196" y="255181"/>
            <a:ext cx="1108975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Обучение ведётся в соответствии со специально разработанными программами по учебникам, которые созданы преподавателями кафедры:</a:t>
            </a:r>
          </a:p>
          <a:p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415" y="1652330"/>
            <a:ext cx="2643524" cy="38234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654" y="1652330"/>
            <a:ext cx="2582924" cy="38234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293" y="1652330"/>
            <a:ext cx="2660549" cy="38234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7189" y="1652330"/>
            <a:ext cx="2583521" cy="38234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61637" y="5805377"/>
            <a:ext cx="3646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ТРКИ-1 → ТРКИ-3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74693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0">
              <a:schemeClr val="accent6">
                <a:lumMod val="67000"/>
              </a:schemeClr>
            </a:gs>
            <a:gs pos="49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2112" y="244548"/>
            <a:ext cx="10207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На кафедре работают 35 преподавателей. Среди них 4 доктора наук и 22 кандидата наук.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537" y="1481254"/>
            <a:ext cx="8058406" cy="50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7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6">
                <a:lumMod val="67000"/>
              </a:schemeClr>
            </a:gs>
            <a:gs pos="8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584" y="1198035"/>
            <a:ext cx="7090263" cy="42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3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9851" y="1127765"/>
            <a:ext cx="11121656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БАКАЛАВРИАТ (4 года)</a:t>
            </a:r>
          </a:p>
          <a:p>
            <a:r>
              <a:rPr lang="ru-RU" sz="2400" dirty="0" smtClean="0"/>
              <a:t>Чтобы стать студентом филологического факультета МГУ, иностранные абитуриенты должны владеть русским языком в объёме </a:t>
            </a:r>
            <a:r>
              <a:rPr lang="en-US" sz="2400" dirty="0" smtClean="0"/>
              <a:t>I</a:t>
            </a:r>
            <a:r>
              <a:rPr lang="ru-RU" sz="2400" dirty="0" smtClean="0"/>
              <a:t> сертификационного уровня.</a:t>
            </a:r>
            <a:endParaRPr lang="ru-RU" sz="3200" b="1" dirty="0"/>
          </a:p>
          <a:p>
            <a:pPr algn="ctr"/>
            <a:r>
              <a:rPr lang="ru-RU" sz="2400" b="1" dirty="0" smtClean="0"/>
              <a:t>Вступительные экзамены</a:t>
            </a:r>
          </a:p>
          <a:p>
            <a:r>
              <a:rPr lang="ru-RU" sz="2400" dirty="0" smtClean="0"/>
              <a:t>"Филология":   1) литература (собеседование)</a:t>
            </a:r>
            <a:endParaRPr lang="ru-RU" sz="2400" dirty="0"/>
          </a:p>
          <a:p>
            <a:r>
              <a:rPr lang="ru-RU" sz="2400" dirty="0" smtClean="0"/>
              <a:t>                          2) русский язык (собеседование)</a:t>
            </a:r>
          </a:p>
          <a:p>
            <a:endParaRPr lang="ru-RU" sz="2000" dirty="0" smtClean="0"/>
          </a:p>
          <a:p>
            <a:r>
              <a:rPr lang="ru-RU" sz="2400" dirty="0" smtClean="0"/>
              <a:t>"Фундаментальная и прикладная лингвистика»</a:t>
            </a:r>
          </a:p>
          <a:p>
            <a:r>
              <a:rPr lang="ru-RU" sz="2400" dirty="0" smtClean="0"/>
              <a:t>                          1) иностранный язык (собеседование)</a:t>
            </a:r>
          </a:p>
          <a:p>
            <a:r>
              <a:rPr lang="ru-RU" sz="2400" dirty="0" smtClean="0"/>
              <a:t>                          2) русский язык (собеседование)</a:t>
            </a:r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r>
              <a:rPr lang="ru-RU" dirty="0" smtClean="0"/>
              <a:t>Подробнее о вступительных испытаниях на сайте приёмной комиссии МГУ </a:t>
            </a:r>
            <a:r>
              <a:rPr lang="en-US" b="1" dirty="0" smtClean="0">
                <a:hlinkClick r:id="rId2"/>
              </a:rPr>
              <a:t>http://cpk.msu.ru/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12657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1360" y="265814"/>
            <a:ext cx="10111562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За время обучения студенты  получают фундаментальное филологическое образование</a:t>
            </a:r>
            <a:r>
              <a:rPr lang="ru-RU" sz="2800" dirty="0" smtClean="0"/>
              <a:t>.</a:t>
            </a:r>
          </a:p>
          <a:p>
            <a:endParaRPr lang="ru-RU" sz="2800" dirty="0" smtClean="0"/>
          </a:p>
          <a:p>
            <a:r>
              <a:rPr lang="ru-RU" sz="2800" b="1" dirty="0"/>
              <a:t>Ф</a:t>
            </a:r>
            <a:r>
              <a:rPr lang="ru-RU" sz="2800" b="1" dirty="0" smtClean="0"/>
              <a:t>илологические дисциплины: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/>
              <a:t>современный русский язык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/>
              <a:t>иностранный язык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/>
              <a:t>старославянский язык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/>
              <a:t>латинский и древнегреческий языки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/>
              <a:t>русская и зарубежная литература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/>
              <a:t>языкознание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/>
              <a:t>фольклор и др.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 smtClean="0"/>
          </a:p>
          <a:p>
            <a:r>
              <a:rPr lang="ru-RU" sz="2800" b="1" dirty="0" smtClean="0"/>
              <a:t>Общегуманитарные дисциплины: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/>
              <a:t>философия и логика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/>
              <a:t>педагогика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/>
              <a:t>история и др.</a:t>
            </a:r>
          </a:p>
          <a:p>
            <a:r>
              <a:rPr lang="ru-RU" sz="2800" dirty="0" smtClean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7808" y="1644795"/>
            <a:ext cx="4224337" cy="422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8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4641" y="542260"/>
            <a:ext cx="9739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Помимо занятий и лекций студенты участвуют в тематических вечерах, посещают музеи Москвы.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3459" y="1557226"/>
            <a:ext cx="5388443" cy="44477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339" y="1557226"/>
            <a:ext cx="4401880" cy="44477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3284" y="6188927"/>
            <a:ext cx="11823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</a:t>
            </a:r>
            <a:r>
              <a:rPr lang="ru-RU" sz="2000" dirty="0" smtClean="0"/>
              <a:t>Музей космонавтики                         Московский Дворец пионеров на Воробьевых горах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82976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223" y="265812"/>
            <a:ext cx="12053776" cy="812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Магистратура (2 года)</a:t>
            </a:r>
          </a:p>
          <a:p>
            <a:pPr>
              <a:spcAft>
                <a:spcPts val="600"/>
              </a:spcAft>
            </a:pPr>
            <a:r>
              <a:rPr lang="ru-RU" sz="2800" b="1" dirty="0" smtClean="0"/>
              <a:t>«Русский язык и культура в современном мире»</a:t>
            </a:r>
          </a:p>
          <a:p>
            <a:r>
              <a:rPr lang="ru-RU" sz="2400" b="1" dirty="0" smtClean="0"/>
              <a:t>Вступительные экзамены:</a:t>
            </a:r>
            <a:endParaRPr lang="ru-RU" sz="2400" b="1" dirty="0"/>
          </a:p>
          <a:p>
            <a:r>
              <a:rPr lang="ru-RU" sz="2000" dirty="0" smtClean="0"/>
              <a:t>Направление подготовки "Филология" (очная форма) : филология (письменно)</a:t>
            </a:r>
            <a:endParaRPr lang="ru-RU" sz="2000" dirty="0"/>
          </a:p>
          <a:p>
            <a:pPr>
              <a:spcBef>
                <a:spcPts val="600"/>
              </a:spcBef>
            </a:pPr>
            <a:r>
              <a:rPr lang="ru-RU" sz="2400" b="1" dirty="0" smtClean="0"/>
              <a:t>Обучение проходит по двум направлениям: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Русский язык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Литература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/>
          </a:p>
          <a:p>
            <a:r>
              <a:rPr lang="ru-RU" sz="2400" dirty="0" smtClean="0"/>
              <a:t>+ обязательный курс лекций: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Теория и методика преподавания</a:t>
            </a:r>
          </a:p>
          <a:p>
            <a:r>
              <a:rPr lang="ru-RU" sz="2400" dirty="0"/>
              <a:t> </a:t>
            </a:r>
            <a:r>
              <a:rPr lang="ru-RU" sz="2400" dirty="0" smtClean="0"/>
              <a:t>   русского языка как иностранного</a:t>
            </a:r>
          </a:p>
          <a:p>
            <a:endParaRPr lang="ru-R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/>
          </a:p>
          <a:p>
            <a:endParaRPr lang="ru-RU" sz="2800" b="1" dirty="0"/>
          </a:p>
          <a:p>
            <a:endParaRPr lang="ru-RU" sz="2800" b="1" dirty="0" smtClean="0"/>
          </a:p>
          <a:p>
            <a:endParaRPr lang="ru-RU" sz="2800" b="1" dirty="0"/>
          </a:p>
          <a:p>
            <a:endParaRPr lang="ru-RU" sz="2800" b="1" dirty="0" smtClean="0"/>
          </a:p>
          <a:p>
            <a:endParaRPr lang="ru-RU" sz="2800" b="1" dirty="0"/>
          </a:p>
          <a:p>
            <a:endParaRPr lang="ru-RU" sz="2800" b="1" dirty="0" smtClean="0"/>
          </a:p>
          <a:p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767" y="2392325"/>
            <a:ext cx="2365362" cy="33598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7284" y="2392325"/>
            <a:ext cx="2626242" cy="40550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3223" y="3389587"/>
            <a:ext cx="2298971" cy="331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2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1421</TotalTime>
  <Words>528</Words>
  <Application>Microsoft Office PowerPoint</Application>
  <PresentationFormat>Широкоэкранный</PresentationFormat>
  <Paragraphs>86</Paragraphs>
  <Slides>17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Century Gothic</vt:lpstr>
      <vt:lpstr>След самолета</vt:lpstr>
      <vt:lpstr>Кафедра русского языка для учащихся филологического факультета МГУ имени М.В.Ломоносова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Кафедра русского языка для учащихся филологического факультета МГУ имени М.В.Ломоносова</dc:title>
  <dc:creator>Екатерина</dc:creator>
  <cp:lastModifiedBy>Екатерина</cp:lastModifiedBy>
  <cp:revision>29</cp:revision>
  <dcterms:created xsi:type="dcterms:W3CDTF">2020-05-17T16:18:40Z</dcterms:created>
  <dcterms:modified xsi:type="dcterms:W3CDTF">2020-05-29T11:58:28Z</dcterms:modified>
</cp:coreProperties>
</file>